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81" r:id="rId20"/>
    <p:sldId id="282" r:id="rId21"/>
    <p:sldId id="274" r:id="rId22"/>
    <p:sldId id="276" r:id="rId23"/>
    <p:sldId id="277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1E24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90146-863F-470B-AE0B-112F89B4548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B6D19-DA6C-40DD-A556-4506E2103A0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432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50AF-6F90-4842-B5C1-6484A763AA1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EDF3-9817-4505-9E9C-F040437BB4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405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50AF-6F90-4842-B5C1-6484A763AA1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EDF3-9817-4505-9E9C-F040437BB4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610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50AF-6F90-4842-B5C1-6484A763AA1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EDF3-9817-4505-9E9C-F040437BB4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14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50AF-6F90-4842-B5C1-6484A763AA1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EDF3-9817-4505-9E9C-F040437BB4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12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50AF-6F90-4842-B5C1-6484A763AA1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EDF3-9817-4505-9E9C-F040437BB4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55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50AF-6F90-4842-B5C1-6484A763AA1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EDF3-9817-4505-9E9C-F040437BB4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48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50AF-6F90-4842-B5C1-6484A763AA1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EDF3-9817-4505-9E9C-F040437BB4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49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50AF-6F90-4842-B5C1-6484A763AA1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EDF3-9817-4505-9E9C-F040437BB4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65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50AF-6F90-4842-B5C1-6484A763AA1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EDF3-9817-4505-9E9C-F040437BB4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27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50AF-6F90-4842-B5C1-6484A763AA1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EDF3-9817-4505-9E9C-F040437BB4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781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50AF-6F90-4842-B5C1-6484A763AA1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EDF3-9817-4505-9E9C-F040437BB4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1332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750AF-6F90-4842-B5C1-6484A763AA1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8EDF3-9817-4505-9E9C-F040437BB4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89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660675" y="1658982"/>
            <a:ext cx="35313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5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Frères</a:t>
            </a:r>
            <a:r>
              <a:rPr lang="it-IT" sz="45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it-IT" sz="45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5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45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it-IT" sz="45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5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Écoles</a:t>
            </a:r>
            <a:r>
              <a:rPr lang="it-IT" sz="45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5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Chrétiennes</a:t>
            </a:r>
            <a:endParaRPr lang="en-US" sz="45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830492" y="4515393"/>
            <a:ext cx="3361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Postulation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Générale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Cause de </a:t>
            </a:r>
          </a:p>
          <a:p>
            <a:r>
              <a:rPr lang="it-IT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Béatification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14448" y="313898"/>
            <a:ext cx="5609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sz="2400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processus</a:t>
            </a:r>
            <a:r>
              <a:rPr lang="it-IT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canonique</a:t>
            </a:r>
            <a:r>
              <a:rPr lang="it-IT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sz="2000" b="1" baseline="30000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ère</a:t>
            </a:r>
            <a:r>
              <a:rPr lang="it-IT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partie</a:t>
            </a:r>
            <a:endParaRPr lang="en-US" sz="2400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62066" y="2347417"/>
            <a:ext cx="7976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procès a commencé le 1 er septembre 2009 dans le Diocèse de Huehuetenango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aù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Frère James est mort avec la </a:t>
            </a:r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"réputation de martyr"</a:t>
            </a:r>
            <a:endParaRPr lang="en-US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433015" y="3671251"/>
            <a:ext cx="1010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Lors de cette phase diocésaine il reçu le titre de </a:t>
            </a:r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SERVITEUR DE DIEU</a:t>
            </a:r>
            <a:endParaRPr lang="en-US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210938" y="4899549"/>
            <a:ext cx="932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Procès diocésain a pour but de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recueillier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documents et les témoignages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608855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i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chemin lumineux du martyre du Frère James Miller</a:t>
            </a:r>
            <a:endParaRPr lang="en-US" sz="3600" b="1" i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 rot="16200000">
            <a:off x="10203949" y="3471052"/>
            <a:ext cx="3452883" cy="523220"/>
          </a:xfrm>
          <a:prstGeom prst="rect">
            <a:avLst/>
          </a:prstGeom>
          <a:solidFill>
            <a:srgbClr val="9B1E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Indivisa Text Serif" pitchFamily="50" charset="0"/>
              </a:rPr>
              <a:t> </a:t>
            </a:r>
            <a:endParaRPr lang="en-US" sz="2800" dirty="0">
              <a:solidFill>
                <a:schemeClr val="bg1"/>
              </a:solidFill>
              <a:latin typeface="Indivisa Text Serif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5090614"/>
            <a:ext cx="5254388" cy="996287"/>
          </a:xfrm>
          <a:prstGeom prst="rect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8502555" y="302526"/>
            <a:ext cx="3689445" cy="8438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8925637" y="6145593"/>
            <a:ext cx="3266364" cy="53226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6414448" y="313898"/>
            <a:ext cx="5609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La ville de </a:t>
            </a:r>
          </a:p>
          <a:p>
            <a:pPr algn="r"/>
            <a:r>
              <a:rPr lang="it-IT" sz="24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HUEHUETENANGO</a:t>
            </a:r>
            <a:endParaRPr lang="en-US" sz="2400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529851" y="6088559"/>
            <a:ext cx="3493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i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Guatemala</a:t>
            </a:r>
            <a:endParaRPr lang="en-US" sz="3600" b="1" i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5078022"/>
            <a:ext cx="2770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site archéologique  de la cité Maya </a:t>
            </a:r>
            <a:br>
              <a:rPr lang="fr-F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fr-FR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Zaculeu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 descr="5778629617_cbe3e3dfd2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8776" y="4862234"/>
            <a:ext cx="2024124" cy="151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5" grpId="0" animBg="1"/>
      <p:bldP spid="3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Cause de </a:t>
            </a:r>
          </a:p>
          <a:p>
            <a:r>
              <a:rPr lang="it-IT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Béatification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431813" y="354842"/>
            <a:ext cx="674199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Centro </a:t>
            </a:r>
            <a:r>
              <a:rPr lang="it-IT" sz="2800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Indígena</a:t>
            </a:r>
            <a:r>
              <a:rPr lang="it-IT" sz="28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sz="2800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Salle</a:t>
            </a:r>
            <a:endParaRPr lang="it-IT" sz="2800" b="1" dirty="0" smtClean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fr-FR" sz="19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était la Communauté de Frère James à Huehuetenango</a:t>
            </a:r>
            <a:endParaRPr lang="en-US" sz="1900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6087955"/>
            <a:ext cx="12192000" cy="461665"/>
          </a:xfrm>
          <a:prstGeom prst="rect">
            <a:avLst/>
          </a:prstGeom>
          <a:solidFill>
            <a:srgbClr val="9B1E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Après son martyre le nom fut changé en Centro </a:t>
            </a:r>
            <a:r>
              <a:rPr lang="fr-FR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Indígena</a:t>
            </a:r>
            <a:r>
              <a:rPr lang="fr-F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Santiago Miller </a:t>
            </a:r>
          </a:p>
        </p:txBody>
      </p:sp>
      <p:pic>
        <p:nvPicPr>
          <p:cNvPr id="7" name="Immagine 6" descr="targa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068" y="1274001"/>
            <a:ext cx="3197201" cy="2239585"/>
          </a:xfrm>
          <a:prstGeom prst="rect">
            <a:avLst/>
          </a:prstGeom>
        </p:spPr>
      </p:pic>
      <p:pic>
        <p:nvPicPr>
          <p:cNvPr id="8" name="Immagine 7" descr="targa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900" y="3751849"/>
            <a:ext cx="3243536" cy="225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Cause de </a:t>
            </a:r>
          </a:p>
          <a:p>
            <a:r>
              <a:rPr lang="it-IT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Béatification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41742" y="465078"/>
            <a:ext cx="5750257" cy="461665"/>
          </a:xfrm>
          <a:prstGeom prst="rect">
            <a:avLst/>
          </a:prstGeom>
          <a:solidFill>
            <a:srgbClr val="9B1E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Cathédrale </a:t>
            </a:r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Ciudad </a:t>
            </a:r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Guatemala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3971499"/>
            <a:ext cx="12192000" cy="1364776"/>
          </a:xfrm>
          <a:prstGeom prst="rect">
            <a:avLst/>
          </a:prstGeom>
          <a:solidFill>
            <a:srgbClr val="9B1E2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0" y="4299944"/>
            <a:ext cx="7124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 une colonne externe, parmi les autres noms,   </a:t>
            </a:r>
            <a:br>
              <a:rPr lang="fr-FR" sz="20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parait celui de Miller Santiago, James</a:t>
            </a:r>
            <a:endParaRPr lang="en-US" sz="2400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 descr="cattedra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038" y="1114811"/>
            <a:ext cx="4077664" cy="5743189"/>
          </a:xfrm>
          <a:prstGeom prst="rect">
            <a:avLst/>
          </a:prstGeom>
        </p:spPr>
      </p:pic>
      <p:cxnSp>
        <p:nvCxnSpPr>
          <p:cNvPr id="9" name="Connettore 1 8"/>
          <p:cNvCxnSpPr/>
          <p:nvPr/>
        </p:nvCxnSpPr>
        <p:spPr>
          <a:xfrm>
            <a:off x="8015844" y="2553195"/>
            <a:ext cx="2790701" cy="1588"/>
          </a:xfrm>
          <a:prstGeom prst="line">
            <a:avLst/>
          </a:prstGeom>
          <a:ln w="38100">
            <a:solidFill>
              <a:srgbClr val="9B1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Cause de </a:t>
            </a:r>
          </a:p>
          <a:p>
            <a:r>
              <a:rPr lang="it-IT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Béatification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256896" y="465078"/>
            <a:ext cx="3935103" cy="461665"/>
          </a:xfrm>
          <a:prstGeom prst="rect">
            <a:avLst/>
          </a:prstGeom>
          <a:solidFill>
            <a:srgbClr val="9B1E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Ciudad de Guatemala</a:t>
            </a:r>
          </a:p>
        </p:txBody>
      </p:sp>
      <p:pic>
        <p:nvPicPr>
          <p:cNvPr id="5" name="Immagine 4" descr="murales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081" y="1490023"/>
            <a:ext cx="7196919" cy="5367977"/>
          </a:xfrm>
          <a:prstGeom prst="rect">
            <a:avLst/>
          </a:prstGeom>
        </p:spPr>
      </p:pic>
      <p:pic>
        <p:nvPicPr>
          <p:cNvPr id="6" name="Immagine 5" descr="murales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662" y="3745745"/>
            <a:ext cx="3363605" cy="219103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02535" y="6155142"/>
            <a:ext cx="402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r>
              <a:rPr lang="it-IT" sz="20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peintures</a:t>
            </a:r>
            <a:r>
              <a:rPr lang="it-IT" sz="20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murales</a:t>
            </a:r>
            <a:endParaRPr lang="en-US" sz="2000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Cause de </a:t>
            </a:r>
          </a:p>
          <a:p>
            <a:r>
              <a:rPr lang="it-IT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Béatification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Cause de </a:t>
            </a:r>
          </a:p>
          <a:p>
            <a:r>
              <a:rPr lang="it-IT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Béatification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26324" y="147643"/>
            <a:ext cx="560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sz="2400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processus</a:t>
            </a:r>
            <a:r>
              <a:rPr lang="it-IT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canonique</a:t>
            </a:r>
            <a:endParaRPr lang="en-US" sz="2400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59460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i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chemin lumineux du martyre du Frère James Miller</a:t>
            </a:r>
            <a:endParaRPr lang="en-US" sz="3600" b="1" i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 descr="doc_carac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231" y="688769"/>
            <a:ext cx="5977770" cy="501429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98764" y="3743031"/>
            <a:ext cx="578328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Septembre 1994</a:t>
            </a:r>
            <a:br>
              <a:rPr lang="fr-FR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Conférence Épiscopale </a:t>
            </a:r>
            <a:r>
              <a:rPr lang="fr-FR" sz="22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Latinoaméricaine</a:t>
            </a:r>
            <a:r>
              <a:rPr lang="fr-FR" sz="2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demande </a:t>
            </a:r>
            <a:br>
              <a:rPr lang="fr-FR" sz="2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 diocèses d’instruire les procès </a:t>
            </a:r>
            <a:br>
              <a:rPr lang="fr-FR" sz="2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Béatification de leurs Martyrs </a:t>
            </a:r>
            <a:endParaRPr lang="en-US" sz="2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uppo 26"/>
          <p:cNvGrpSpPr/>
          <p:nvPr/>
        </p:nvGrpSpPr>
        <p:grpSpPr>
          <a:xfrm>
            <a:off x="488060" y="681387"/>
            <a:ext cx="11541645" cy="5051466"/>
            <a:chOff x="488060" y="681387"/>
            <a:chExt cx="11541645" cy="5051466"/>
          </a:xfrm>
        </p:grpSpPr>
        <p:cxnSp>
          <p:nvCxnSpPr>
            <p:cNvPr id="10" name="Connettore 1 9"/>
            <p:cNvCxnSpPr/>
            <p:nvPr/>
          </p:nvCxnSpPr>
          <p:spPr>
            <a:xfrm rot="5400000">
              <a:off x="-391426" y="4851779"/>
              <a:ext cx="1760561" cy="1588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rot="10800000" flipV="1">
              <a:off x="488060" y="5700155"/>
              <a:ext cx="11541645" cy="20015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16200000" flipH="1">
              <a:off x="9520126" y="3186474"/>
              <a:ext cx="5006476" cy="11071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10800000" flipV="1">
              <a:off x="6305797" y="681387"/>
              <a:ext cx="5723104" cy="7382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Cause de </a:t>
            </a:r>
          </a:p>
          <a:p>
            <a:r>
              <a:rPr lang="it-IT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Béatification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26324" y="147643"/>
            <a:ext cx="560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9B1E24"/>
                </a:solidFill>
                <a:latin typeface="Indivisa Text Serif" pitchFamily="50" charset="0"/>
              </a:rPr>
              <a:t>Le </a:t>
            </a:r>
            <a:r>
              <a:rPr lang="it-IT" sz="2400" b="1" dirty="0" err="1" smtClean="0">
                <a:solidFill>
                  <a:srgbClr val="9B1E24"/>
                </a:solidFill>
                <a:latin typeface="Indivisa Text Serif" pitchFamily="50" charset="0"/>
              </a:rPr>
              <a:t>processus</a:t>
            </a:r>
            <a:r>
              <a:rPr lang="it-IT" sz="2400" b="1" dirty="0" smtClean="0">
                <a:solidFill>
                  <a:srgbClr val="9B1E24"/>
                </a:solidFill>
                <a:latin typeface="Indivisa Text Serif" pitchFamily="50" charset="0"/>
              </a:rPr>
              <a:t> </a:t>
            </a:r>
            <a:r>
              <a:rPr lang="it-IT" sz="2400" b="1" dirty="0" err="1" smtClean="0">
                <a:solidFill>
                  <a:srgbClr val="9B1E24"/>
                </a:solidFill>
                <a:latin typeface="Indivisa Text Serif" pitchFamily="50" charset="0"/>
              </a:rPr>
              <a:t>canonique</a:t>
            </a:r>
            <a:endParaRPr lang="en-US" sz="2400" b="1" dirty="0">
              <a:solidFill>
                <a:srgbClr val="9B1E24"/>
              </a:solidFill>
              <a:latin typeface="Indivisa Text Serif" pitchFamily="50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59460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i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chemin lumineux du martyre du Frère James Miller</a:t>
            </a:r>
            <a:endParaRPr lang="en-US" sz="3600" b="1" i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98765" y="3600527"/>
            <a:ext cx="566453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Février 1996</a:t>
            </a:r>
            <a:br>
              <a:rPr lang="fr-FR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Conférence Épiscopale du Guatemala demande au Pape Jean Paul II l’introduction de la Cause de 77 Martyrs Catéchistes, dont le </a:t>
            </a:r>
            <a:r>
              <a:rPr lang="fr-FR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Frère James Miller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doc_guatema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810" y="712518"/>
            <a:ext cx="5838685" cy="5003601"/>
          </a:xfrm>
          <a:prstGeom prst="rect">
            <a:avLst/>
          </a:prstGeom>
        </p:spPr>
      </p:pic>
      <p:grpSp>
        <p:nvGrpSpPr>
          <p:cNvPr id="6" name="Gruppo 5"/>
          <p:cNvGrpSpPr/>
          <p:nvPr/>
        </p:nvGrpSpPr>
        <p:grpSpPr>
          <a:xfrm>
            <a:off x="488060" y="681387"/>
            <a:ext cx="11541645" cy="5051466"/>
            <a:chOff x="488060" y="681387"/>
            <a:chExt cx="11541645" cy="5051466"/>
          </a:xfrm>
        </p:grpSpPr>
        <p:cxnSp>
          <p:nvCxnSpPr>
            <p:cNvPr id="7" name="Connettore 1 6"/>
            <p:cNvCxnSpPr/>
            <p:nvPr/>
          </p:nvCxnSpPr>
          <p:spPr>
            <a:xfrm rot="5400000">
              <a:off x="-391426" y="4851779"/>
              <a:ext cx="1760561" cy="1588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1 7"/>
            <p:cNvCxnSpPr/>
            <p:nvPr/>
          </p:nvCxnSpPr>
          <p:spPr>
            <a:xfrm rot="10800000" flipV="1">
              <a:off x="488060" y="5700155"/>
              <a:ext cx="11541645" cy="20015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 rot="16200000" flipH="1">
              <a:off x="9520126" y="3186474"/>
              <a:ext cx="5006476" cy="11071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rot="10800000" flipV="1">
              <a:off x="6305797" y="681387"/>
              <a:ext cx="5723104" cy="7382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Connettore 1 11"/>
          <p:cNvCxnSpPr/>
          <p:nvPr/>
        </p:nvCxnSpPr>
        <p:spPr>
          <a:xfrm>
            <a:off x="7333307" y="4187227"/>
            <a:ext cx="1579830" cy="1"/>
          </a:xfrm>
          <a:prstGeom prst="line">
            <a:avLst/>
          </a:prstGeom>
          <a:ln w="38100">
            <a:solidFill>
              <a:srgbClr val="9B1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jmiller.jpg"/>
          <p:cNvPicPr>
            <a:picLocks noChangeAspect="1"/>
          </p:cNvPicPr>
          <p:nvPr/>
        </p:nvPicPr>
        <p:blipFill>
          <a:blip r:embed="rId2"/>
          <a:srcRect r="5534"/>
          <a:stretch>
            <a:fillRect/>
          </a:stretch>
        </p:blipFill>
        <p:spPr>
          <a:xfrm>
            <a:off x="7765576" y="616727"/>
            <a:ext cx="4426424" cy="5760379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48196" y="274317"/>
            <a:ext cx="401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Cause de </a:t>
            </a:r>
          </a:p>
          <a:p>
            <a:r>
              <a:rPr lang="it-IT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Béatification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26324" y="147643"/>
            <a:ext cx="560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sz="2400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processus</a:t>
            </a:r>
            <a:r>
              <a:rPr lang="it-IT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canonique</a:t>
            </a:r>
            <a:endParaRPr lang="en-US" sz="2400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59460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i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chemin lumineux du martyre du Frère James Miller</a:t>
            </a:r>
            <a:endParaRPr lang="en-US" sz="3600" b="1" i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704764" y="1758080"/>
            <a:ext cx="29888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1er septembre 2009</a:t>
            </a:r>
          </a:p>
          <a:p>
            <a:pPr algn="ctr"/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Commence  la Cause de Béatification  </a:t>
            </a:r>
          </a:p>
          <a:p>
            <a:pPr algn="ctr"/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fr-F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Frère </a:t>
            </a:r>
            <a:br>
              <a:rPr lang="fr-FR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  MILLER</a:t>
            </a:r>
          </a:p>
          <a:p>
            <a:pPr algn="ctr"/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devient </a:t>
            </a:r>
          </a:p>
          <a:p>
            <a:pPr algn="ctr"/>
            <a:r>
              <a:rPr lang="fr-FR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SERVITEUR DE DIEU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488060" y="681387"/>
            <a:ext cx="11541645" cy="5051466"/>
            <a:chOff x="488060" y="681387"/>
            <a:chExt cx="11541645" cy="5051466"/>
          </a:xfrm>
        </p:grpSpPr>
        <p:cxnSp>
          <p:nvCxnSpPr>
            <p:cNvPr id="7" name="Connettore 1 6"/>
            <p:cNvCxnSpPr/>
            <p:nvPr/>
          </p:nvCxnSpPr>
          <p:spPr>
            <a:xfrm rot="5400000">
              <a:off x="-391426" y="4851779"/>
              <a:ext cx="1760561" cy="1588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1 7"/>
            <p:cNvCxnSpPr/>
            <p:nvPr/>
          </p:nvCxnSpPr>
          <p:spPr>
            <a:xfrm rot="10800000" flipV="1">
              <a:off x="488060" y="5700155"/>
              <a:ext cx="11541645" cy="20015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 rot="16200000" flipH="1">
              <a:off x="9520126" y="3186474"/>
              <a:ext cx="5006476" cy="11071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rot="10800000" flipV="1">
              <a:off x="6305797" y="681387"/>
              <a:ext cx="5723104" cy="7382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Immagine 12" descr="diohueh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12" y="2599039"/>
            <a:ext cx="2806015" cy="3431724"/>
          </a:xfrm>
          <a:prstGeom prst="rect">
            <a:avLst/>
          </a:prstGeom>
        </p:spPr>
      </p:pic>
      <p:pic>
        <p:nvPicPr>
          <p:cNvPr id="12" name="Immagine 11" descr="arcichica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8748" y="1657470"/>
            <a:ext cx="2806015" cy="34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Cause de </a:t>
            </a:r>
          </a:p>
          <a:p>
            <a:r>
              <a:rPr lang="it-IT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Béatification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26324" y="147643"/>
            <a:ext cx="560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sz="2400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processus</a:t>
            </a:r>
            <a:r>
              <a:rPr lang="it-IT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canonique</a:t>
            </a:r>
            <a:endParaRPr lang="en-US" sz="2400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59460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i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chemin lumineux du martyre du Frère James Miller</a:t>
            </a:r>
            <a:endParaRPr lang="en-US" sz="3600" b="1" i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104263" y="1021100"/>
            <a:ext cx="6896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 Octobre 2009      </a:t>
            </a:r>
            <a:br>
              <a:rPr lang="fr-FR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Les membres du Tribunal Diocésain de Chicago 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488060" y="681387"/>
            <a:ext cx="11541645" cy="5051466"/>
            <a:chOff x="488060" y="681387"/>
            <a:chExt cx="11541645" cy="5051466"/>
          </a:xfrm>
        </p:grpSpPr>
        <p:cxnSp>
          <p:nvCxnSpPr>
            <p:cNvPr id="7" name="Connettore 1 6"/>
            <p:cNvCxnSpPr/>
            <p:nvPr/>
          </p:nvCxnSpPr>
          <p:spPr>
            <a:xfrm rot="5400000">
              <a:off x="-391426" y="4851779"/>
              <a:ext cx="1760561" cy="1588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1 7"/>
            <p:cNvCxnSpPr/>
            <p:nvPr/>
          </p:nvCxnSpPr>
          <p:spPr>
            <a:xfrm rot="10800000" flipV="1">
              <a:off x="488060" y="5700155"/>
              <a:ext cx="11541645" cy="20015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 rot="16200000" flipH="1">
              <a:off x="9520126" y="3186474"/>
              <a:ext cx="5006476" cy="11071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rot="10800000" flipV="1">
              <a:off x="6305797" y="681387"/>
              <a:ext cx="5723104" cy="7382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magine 10" descr="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596" y="2060812"/>
            <a:ext cx="3214712" cy="2429300"/>
          </a:xfrm>
          <a:prstGeom prst="rect">
            <a:avLst/>
          </a:prstGeom>
        </p:spPr>
      </p:pic>
      <p:pic>
        <p:nvPicPr>
          <p:cNvPr id="12" name="Immagine 11" descr="0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711" y="1921341"/>
            <a:ext cx="4925204" cy="3715184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586854" y="4189863"/>
            <a:ext cx="61414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Septembre 2009</a:t>
            </a:r>
            <a:br>
              <a:rPr lang="fr-FR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Sœur MADELEVA Manzanares </a:t>
            </a:r>
            <a:r>
              <a:rPr lang="fr-FR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Suazo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prête serment devant l’évêque, le Promoteur de Justice et le Notaire. 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831466" y="362056"/>
            <a:ext cx="360534" cy="600891"/>
          </a:xfrm>
          <a:prstGeom prst="rect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5" name="Rettangolo 4"/>
          <p:cNvSpPr/>
          <p:nvPr/>
        </p:nvSpPr>
        <p:spPr>
          <a:xfrm>
            <a:off x="11831466" y="1413228"/>
            <a:ext cx="360534" cy="600891"/>
          </a:xfrm>
          <a:prstGeom prst="rect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Rettangolo 5"/>
          <p:cNvSpPr/>
          <p:nvPr/>
        </p:nvSpPr>
        <p:spPr>
          <a:xfrm>
            <a:off x="11831466" y="3003539"/>
            <a:ext cx="360534" cy="600891"/>
          </a:xfrm>
          <a:prstGeom prst="rect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7" name="Rettangolo 6"/>
          <p:cNvSpPr/>
          <p:nvPr/>
        </p:nvSpPr>
        <p:spPr>
          <a:xfrm>
            <a:off x="11831466" y="3839635"/>
            <a:ext cx="360534" cy="600891"/>
          </a:xfrm>
          <a:prstGeom prst="rect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8" name="Rettangolo 7"/>
          <p:cNvSpPr/>
          <p:nvPr/>
        </p:nvSpPr>
        <p:spPr>
          <a:xfrm>
            <a:off x="11831466" y="4725867"/>
            <a:ext cx="360534" cy="600891"/>
          </a:xfrm>
          <a:prstGeom prst="rect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9" name="Rettangolo 8"/>
          <p:cNvSpPr/>
          <p:nvPr/>
        </p:nvSpPr>
        <p:spPr>
          <a:xfrm>
            <a:off x="11831466" y="5693906"/>
            <a:ext cx="360534" cy="600891"/>
          </a:xfrm>
          <a:prstGeom prst="rect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223379" y="490122"/>
            <a:ext cx="5448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SES PREMIÈRES ANNÉES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323641" y="1343562"/>
            <a:ext cx="33615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FORMATION INTELLECTUELLE ET RELIGIEUSE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382016" y="3011597"/>
            <a:ext cx="3361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ENSEIGNANT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310578" y="3847693"/>
            <a:ext cx="3361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MISSIONNAIRE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310578" y="4733925"/>
            <a:ext cx="3361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 MARTYRE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8046720" y="5590670"/>
            <a:ext cx="3625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CAUSE DE BÉATIFICATION 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48195" y="248193"/>
            <a:ext cx="35313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Frère</a:t>
            </a:r>
            <a:endParaRPr lang="it-IT" sz="36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Miller</a:t>
            </a:r>
            <a:r>
              <a:rPr lang="it-IT" sz="4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(1944  - 1982)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Cause de </a:t>
            </a:r>
          </a:p>
          <a:p>
            <a:r>
              <a:rPr lang="it-IT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Béatification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26324" y="147643"/>
            <a:ext cx="560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sz="2400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processus</a:t>
            </a:r>
            <a:r>
              <a:rPr lang="it-IT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canonique</a:t>
            </a:r>
            <a:endParaRPr lang="en-US" sz="2400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59460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i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chemin lumineux du martyre du Frère James Miller</a:t>
            </a:r>
            <a:endParaRPr lang="en-US" sz="3600" b="1" i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862336" y="759842"/>
            <a:ext cx="6138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Procès dans le diocèse de La Crosse</a:t>
            </a:r>
          </a:p>
          <a:p>
            <a:pPr algn="r"/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 diocèse dans lequel est né James Miller)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488060" y="681387"/>
            <a:ext cx="11541645" cy="5051466"/>
            <a:chOff x="488060" y="681387"/>
            <a:chExt cx="11541645" cy="5051466"/>
          </a:xfrm>
        </p:grpSpPr>
        <p:cxnSp>
          <p:nvCxnSpPr>
            <p:cNvPr id="7" name="Connettore 1 6"/>
            <p:cNvCxnSpPr/>
            <p:nvPr/>
          </p:nvCxnSpPr>
          <p:spPr>
            <a:xfrm rot="5400000">
              <a:off x="-391426" y="4851779"/>
              <a:ext cx="1760561" cy="1588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1 7"/>
            <p:cNvCxnSpPr/>
            <p:nvPr/>
          </p:nvCxnSpPr>
          <p:spPr>
            <a:xfrm rot="10800000" flipV="1">
              <a:off x="488060" y="5700155"/>
              <a:ext cx="11541645" cy="20015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 rot="16200000" flipH="1">
              <a:off x="9520126" y="3186474"/>
              <a:ext cx="5006476" cy="11071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rot="10800000" flipV="1">
              <a:off x="6305797" y="681387"/>
              <a:ext cx="5723104" cy="7382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asellaDiTesto 12"/>
          <p:cNvSpPr txBox="1"/>
          <p:nvPr/>
        </p:nvSpPr>
        <p:spPr>
          <a:xfrm>
            <a:off x="2440389" y="3872463"/>
            <a:ext cx="4350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it-IT" sz="2200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témoins</a:t>
            </a:r>
            <a:r>
              <a:rPr lang="it-IT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it-IT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William Miller e Ralph Miller</a:t>
            </a:r>
          </a:p>
          <a:p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Patricia Richter Miller</a:t>
            </a:r>
          </a:p>
          <a:p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Louise </a:t>
            </a:r>
            <a:r>
              <a:rPr lang="it-IT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Shafranski</a:t>
            </a:r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Miller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(Les 2 frères et 2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soeurs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James) </a:t>
            </a:r>
          </a:p>
        </p:txBody>
      </p:sp>
      <p:pic>
        <p:nvPicPr>
          <p:cNvPr id="12" name="Immagine 11" descr="diocesilacros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42" y="3058311"/>
            <a:ext cx="1921192" cy="2629672"/>
          </a:xfrm>
          <a:prstGeom prst="rect">
            <a:avLst/>
          </a:prstGeom>
          <a:ln w="38100">
            <a:solidFill>
              <a:srgbClr val="9B1E24"/>
            </a:solidFill>
          </a:ln>
        </p:spPr>
      </p:pic>
      <p:pic>
        <p:nvPicPr>
          <p:cNvPr id="14" name="Immagine 13" descr="famigl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042" y="2143256"/>
            <a:ext cx="5144589" cy="3828108"/>
          </a:xfrm>
          <a:prstGeom prst="rect">
            <a:avLst/>
          </a:prstGeom>
        </p:spPr>
      </p:pic>
      <p:pic>
        <p:nvPicPr>
          <p:cNvPr id="15" name="Immagine 14" descr="casamill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047" y="1652469"/>
            <a:ext cx="3051278" cy="1642077"/>
          </a:xfrm>
          <a:prstGeom prst="rect">
            <a:avLst/>
          </a:prstGeom>
          <a:ln w="38100">
            <a:solidFill>
              <a:srgbClr val="9B1E24"/>
            </a:solidFill>
          </a:ln>
        </p:spPr>
      </p:pic>
      <p:sp>
        <p:nvSpPr>
          <p:cNvPr id="16" name="CasellaDiTesto 15"/>
          <p:cNvSpPr txBox="1"/>
          <p:nvPr/>
        </p:nvSpPr>
        <p:spPr>
          <a:xfrm>
            <a:off x="6877457" y="5665421"/>
            <a:ext cx="5175113" cy="30777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FAMILLE MILLER  devant leur maison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Cause de </a:t>
            </a:r>
          </a:p>
          <a:p>
            <a:r>
              <a:rPr lang="it-IT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Béatification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26324" y="161291"/>
            <a:ext cx="5603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sz="2400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processus</a:t>
            </a:r>
            <a:r>
              <a:rPr lang="it-IT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canonique</a:t>
            </a:r>
            <a:r>
              <a:rPr lang="it-IT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b="1" baseline="30000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it-IT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partie</a:t>
            </a:r>
            <a:endParaRPr lang="en-US" sz="2400" b="1" dirty="0" smtClean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59460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i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chemin lumineux du martyre du Frère James Miller</a:t>
            </a:r>
            <a:endParaRPr lang="en-US" sz="3600" b="1" i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488060" y="1160060"/>
            <a:ext cx="11541645" cy="4572792"/>
            <a:chOff x="488060" y="681387"/>
            <a:chExt cx="11541645" cy="5051466"/>
          </a:xfrm>
        </p:grpSpPr>
        <p:cxnSp>
          <p:nvCxnSpPr>
            <p:cNvPr id="6" name="Connettore 1 5"/>
            <p:cNvCxnSpPr/>
            <p:nvPr/>
          </p:nvCxnSpPr>
          <p:spPr>
            <a:xfrm rot="5400000">
              <a:off x="-391426" y="4851779"/>
              <a:ext cx="1760561" cy="1588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1 6"/>
            <p:cNvCxnSpPr/>
            <p:nvPr/>
          </p:nvCxnSpPr>
          <p:spPr>
            <a:xfrm rot="10800000" flipV="1">
              <a:off x="488060" y="5700155"/>
              <a:ext cx="11541645" cy="20015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1 7"/>
            <p:cNvCxnSpPr/>
            <p:nvPr/>
          </p:nvCxnSpPr>
          <p:spPr>
            <a:xfrm rot="16200000" flipH="1">
              <a:off x="9520126" y="3186474"/>
              <a:ext cx="5006476" cy="11071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 rot="10800000" flipV="1">
              <a:off x="6305797" y="681387"/>
              <a:ext cx="5723104" cy="7382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sellaDiTesto 9"/>
          <p:cNvSpPr txBox="1"/>
          <p:nvPr/>
        </p:nvSpPr>
        <p:spPr>
          <a:xfrm>
            <a:off x="4967785" y="1351128"/>
            <a:ext cx="70422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 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 </a:t>
            </a:r>
            <a:r>
              <a:rPr lang="it-IT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martyrio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 Dei </a:t>
            </a:r>
            <a:r>
              <a:rPr lang="it-IT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IACOBI  ALFREDI  MILLER</a:t>
            </a:r>
            <a:br>
              <a:rPr lang="it-IT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854890" y="2197289"/>
            <a:ext cx="61687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520 </a:t>
            </a:r>
            <a:r>
              <a:rPr lang="fr-FR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Pages </a:t>
            </a:r>
            <a:r>
              <a:rPr lang="fr-F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divisées en </a:t>
            </a:r>
            <a:r>
              <a:rPr lang="fr-FR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sections </a:t>
            </a:r>
            <a:endParaRPr lang="it-IT" sz="2200" b="1" dirty="0" smtClean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846463" y="2657046"/>
            <a:ext cx="618243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 </a:t>
            </a:r>
            <a:r>
              <a:rPr lang="it-IT" b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LE RAPPORTEUR</a:t>
            </a:r>
            <a:endParaRPr lang="it-IT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GÉNÉRALE</a:t>
            </a:r>
          </a:p>
          <a:p>
            <a:pPr marL="342900" indent="-342900">
              <a:lnSpc>
                <a:spcPct val="150000"/>
              </a:lnSpc>
            </a:pP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 (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AVEC LA BIOGRAPHIE : 7 CHAPITRES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</a:pP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SUMMARIUM TESTIUM (TESTIMONIALS)</a:t>
            </a:r>
          </a:p>
          <a:p>
            <a:pPr marL="342900" indent="-342900">
              <a:lnSpc>
                <a:spcPct val="150000"/>
              </a:lnSpc>
            </a:pP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SUMMARIUM DOCUMENTORUM (DOCUMENTS)</a:t>
            </a:r>
          </a:p>
          <a:p>
            <a:pPr marL="342900" indent="-342900">
              <a:lnSpc>
                <a:spcPct val="150000"/>
              </a:lnSpc>
            </a:pP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 (RAPPORT)</a:t>
            </a:r>
          </a:p>
          <a:p>
            <a:pPr marL="342900" indent="-342900">
              <a:lnSpc>
                <a:spcPct val="150000"/>
              </a:lnSpc>
            </a:pP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ICONOGRAPHIE</a:t>
            </a:r>
          </a:p>
        </p:txBody>
      </p:sp>
      <p:pic>
        <p:nvPicPr>
          <p:cNvPr id="13" name="Immagine 12" descr="positi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61" y="2034491"/>
            <a:ext cx="4166671" cy="405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4323" y="274317"/>
            <a:ext cx="4010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Ses</a:t>
            </a:r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premières</a:t>
            </a:r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années</a:t>
            </a:r>
            <a:endParaRPr lang="it-IT" sz="36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191794" y="0"/>
            <a:ext cx="6000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99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Wisconsin</a:t>
            </a:r>
            <a:endParaRPr lang="en-US" sz="4400" dirty="0">
              <a:solidFill>
                <a:srgbClr val="99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0" y="5133703"/>
            <a:ext cx="12192000" cy="1588"/>
          </a:xfrm>
          <a:prstGeom prst="line">
            <a:avLst/>
          </a:prstGeom>
          <a:ln>
            <a:solidFill>
              <a:srgbClr val="9B1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" y="5255623"/>
            <a:ext cx="3135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fr-FR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nacquit</a:t>
            </a:r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21. 09. 1944 </a:t>
            </a:r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Ellis (Stevens Point), Wisconsin, USA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307977" y="5255623"/>
            <a:ext cx="3884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1958 :</a:t>
            </a:r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 fréquente la </a:t>
            </a:r>
            <a:r>
              <a:rPr lang="fr-FR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Pacelli</a:t>
            </a:r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 </a:t>
            </a:r>
            <a:r>
              <a:rPr lang="fr-FR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Stevens Point, dirigée par les Frères des Écoles Chrétiennes.</a:t>
            </a:r>
            <a:endParaRPr lang="en-US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772990" y="6120228"/>
            <a:ext cx="3884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1950-1957 :</a:t>
            </a:r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 fréquente la Edison Public </a:t>
            </a:r>
            <a:r>
              <a:rPr lang="fr-FR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Ellis.</a:t>
            </a:r>
          </a:p>
        </p:txBody>
      </p:sp>
      <p:pic>
        <p:nvPicPr>
          <p:cNvPr id="9" name="Immagine 8" descr="lineatem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87" y="5366399"/>
            <a:ext cx="5159828" cy="70177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108960" y="5424901"/>
            <a:ext cx="1293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1944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726578" y="5424901"/>
            <a:ext cx="197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1950-1957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979920" y="5424901"/>
            <a:ext cx="1293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1958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 descr="casamill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870" y="2800752"/>
            <a:ext cx="4159319" cy="2238381"/>
          </a:xfrm>
          <a:prstGeom prst="rect">
            <a:avLst/>
          </a:prstGeom>
        </p:spPr>
      </p:pic>
      <p:pic>
        <p:nvPicPr>
          <p:cNvPr id="14" name="Immagine 13" descr="stevenspoi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257" y="848635"/>
            <a:ext cx="4845280" cy="417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intellectuelle</a:t>
            </a:r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religieuse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-1" y="3848669"/>
            <a:ext cx="5394961" cy="2643571"/>
          </a:xfrm>
          <a:prstGeom prst="rect">
            <a:avLst/>
          </a:prstGeom>
          <a:solidFill>
            <a:srgbClr val="9B1E2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lineatemp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86826" y="4654187"/>
            <a:ext cx="1223964" cy="139519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489165" y="4177499"/>
            <a:ext cx="3884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août 1963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il prononce ses Premiers  Vœux et commence le Scolasticat à Winona, où il fréquente aussi la</a:t>
            </a:r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Saint </a:t>
            </a:r>
            <a:r>
              <a:rPr lang="fr-FR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Mary’s</a:t>
            </a:r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489165" y="5391245"/>
            <a:ext cx="3884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1959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 entre chez les Frères des Écoles Chrétiennes au Juvénat  de </a:t>
            </a:r>
            <a:r>
              <a:rPr lang="fr-FR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Glencoe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(Illinois)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69817" y="4719506"/>
            <a:ext cx="1240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1963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05019" y="5377828"/>
            <a:ext cx="1240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1959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 descr="juonora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960" y="1162595"/>
            <a:ext cx="6400391" cy="424785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1586754" y="0"/>
            <a:ext cx="605246" cy="6858000"/>
          </a:xfrm>
          <a:prstGeom prst="rect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Enseignant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797039" y="0"/>
            <a:ext cx="5185695" cy="4572000"/>
          </a:xfrm>
          <a:prstGeom prst="rect">
            <a:avLst/>
          </a:prstGeom>
          <a:solidFill>
            <a:srgbClr val="9B1E2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6805749" y="899063"/>
            <a:ext cx="5307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SAINT PAUL, MN  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1967-1969  à la  CRETIN HIGH SCHOOL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une “</a:t>
            </a:r>
            <a:r>
              <a:rPr lang="it-IT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parce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’il y </a:t>
            </a:r>
            <a:r>
              <a:rPr lang="it-IT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avait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JROTIC  (Junior </a:t>
            </a:r>
            <a:r>
              <a:rPr lang="it-IT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Reserve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Officers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Training </a:t>
            </a:r>
            <a:r>
              <a:rPr lang="it-IT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Corps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it-IT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dont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Fr.James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Quartermaster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805749" y="0"/>
            <a:ext cx="5386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Saint Paul, MN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 descr="foto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5" y="2943944"/>
            <a:ext cx="8864045" cy="3631474"/>
          </a:xfrm>
          <a:prstGeom prst="rect">
            <a:avLst/>
          </a:prstGeom>
        </p:spPr>
      </p:pic>
      <p:pic>
        <p:nvPicPr>
          <p:cNvPr id="7" name="Immagine 6" descr="foto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544" y="2943944"/>
            <a:ext cx="2373635" cy="3642594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9252132" y="2943944"/>
            <a:ext cx="182880" cy="363637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Missionnaire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 descr="nicaragu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478" y="0"/>
            <a:ext cx="5434522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82620" y="2614899"/>
            <a:ext cx="5777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Nicaragua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214651" y="3411941"/>
            <a:ext cx="5445457" cy="3446060"/>
          </a:xfrm>
          <a:prstGeom prst="rect">
            <a:avLst/>
          </a:prstGeom>
          <a:solidFill>
            <a:srgbClr val="9B1E2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1194962" y="3473019"/>
            <a:ext cx="53078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1969 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demande d’aller en mission.</a:t>
            </a:r>
          </a:p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est envoyé au NICARAGUA à </a:t>
            </a:r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BLUEFIELDS</a:t>
            </a:r>
          </a:p>
          <a:p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(1969 – 1975)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après à </a:t>
            </a:r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PUERTO CABEZAS</a:t>
            </a:r>
          </a:p>
          <a:p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(1975 – 1979)</a:t>
            </a:r>
            <a:endParaRPr lang="it-IT" b="1" dirty="0" smtClean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Institutions </a:t>
            </a:r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Lasalliennes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dans le District de </a:t>
            </a:r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Winiona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(USA) </a:t>
            </a:r>
          </a:p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Nicaragua dans les années 1980 :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BLUEFIELD: 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t-IT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Colegio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 Josè</a:t>
            </a:r>
          </a:p>
          <a:p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PUERTO CABEZAS: </a:t>
            </a:r>
            <a:r>
              <a:rPr lang="it-IT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Colegio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Nacional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it-IT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Bartolomè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Colón </a:t>
            </a:r>
          </a:p>
          <a:p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WASPAM: Istituto La </a:t>
            </a:r>
            <a:r>
              <a:rPr lang="it-IT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Salle</a:t>
            </a:r>
            <a:endParaRPr lang="en-US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e 6"/>
          <p:cNvSpPr/>
          <p:nvPr/>
        </p:nvSpPr>
        <p:spPr>
          <a:xfrm>
            <a:off x="1269242" y="5515611"/>
            <a:ext cx="175506" cy="175506"/>
          </a:xfrm>
          <a:prstGeom prst="ellipse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e 7"/>
          <p:cNvSpPr/>
          <p:nvPr/>
        </p:nvSpPr>
        <p:spPr>
          <a:xfrm>
            <a:off x="1269242" y="5763546"/>
            <a:ext cx="175506" cy="175506"/>
          </a:xfrm>
          <a:prstGeom prst="ellipse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e 8"/>
          <p:cNvSpPr/>
          <p:nvPr/>
        </p:nvSpPr>
        <p:spPr>
          <a:xfrm>
            <a:off x="1269242" y="6336751"/>
            <a:ext cx="175506" cy="175506"/>
          </a:xfrm>
          <a:prstGeom prst="ellipse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martyre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268109" y="2060811"/>
            <a:ext cx="6715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janvier 1981 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est envoyé à </a:t>
            </a:r>
          </a:p>
          <a:p>
            <a:pPr algn="r"/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Huehuetenango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(Guatemala) au</a:t>
            </a:r>
          </a:p>
          <a:p>
            <a:pPr algn="r"/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Centro </a:t>
            </a:r>
            <a:r>
              <a:rPr lang="fr-FR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Indígena</a:t>
            </a:r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Salle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r"/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b="1" dirty="0" smtClean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Centre a accueilli entre 120 et 150 jeunes autochtones qui ont reçu une éducation et ont été envoyés au travail.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50656" y="267484"/>
            <a:ext cx="5777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Guatemala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715904" y="5350976"/>
            <a:ext cx="9476096" cy="523220"/>
          </a:xfrm>
          <a:prstGeom prst="rect">
            <a:avLst/>
          </a:prstGeom>
          <a:solidFill>
            <a:srgbClr val="9B1E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Ici il sera assassiné le 13 février 1982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809739" y="5340797"/>
            <a:ext cx="2142701" cy="523220"/>
          </a:xfrm>
          <a:prstGeom prst="rect">
            <a:avLst/>
          </a:prstGeom>
          <a:solidFill>
            <a:srgbClr val="9B1E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Indivisa Text Serif" pitchFamily="50" charset="0"/>
              </a:rPr>
              <a:t> </a:t>
            </a:r>
            <a:endParaRPr lang="en-US" sz="2800" dirty="0">
              <a:solidFill>
                <a:schemeClr val="bg1"/>
              </a:solidFill>
              <a:latin typeface="Indivisa Text Serif" pitchFamily="50" charset="0"/>
            </a:endParaRPr>
          </a:p>
        </p:txBody>
      </p:sp>
      <p:pic>
        <p:nvPicPr>
          <p:cNvPr id="7" name="Immagine 6" descr="centroindige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870" y="1392071"/>
            <a:ext cx="4138130" cy="3268639"/>
          </a:xfrm>
          <a:prstGeom prst="rect">
            <a:avLst/>
          </a:prstGeom>
        </p:spPr>
      </p:pic>
      <p:pic>
        <p:nvPicPr>
          <p:cNvPr id="8" name="Immagine 7" descr="targamill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88" y="4563073"/>
            <a:ext cx="3056044" cy="2097034"/>
          </a:xfrm>
          <a:prstGeom prst="rect">
            <a:avLst/>
          </a:prstGeom>
          <a:ln>
            <a:solidFill>
              <a:srgbClr val="9B1E24"/>
            </a:solidFill>
          </a:ln>
        </p:spPr>
      </p:pic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martyre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14448" y="313898"/>
            <a:ext cx="5609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Pourquoi </a:t>
            </a:r>
            <a:r>
              <a:rPr lang="fr-FR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Frère James </a:t>
            </a:r>
            <a:r>
              <a:rPr lang="fr-FR" sz="2400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 assassiné et pourquoi il est considéré </a:t>
            </a:r>
            <a:r>
              <a:rPr lang="fr-FR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“Martyr”</a:t>
            </a:r>
            <a:endParaRPr lang="en-US" sz="2400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45660" y="1473958"/>
            <a:ext cx="11778018" cy="5158854"/>
          </a:xfrm>
          <a:prstGeom prst="rect">
            <a:avLst/>
          </a:prstGeom>
          <a:solidFill>
            <a:srgbClr val="9B1E2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12008890" y="1785303"/>
            <a:ext cx="360534" cy="600891"/>
          </a:xfrm>
          <a:prstGeom prst="rect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Rettangolo 5"/>
          <p:cNvSpPr/>
          <p:nvPr/>
        </p:nvSpPr>
        <p:spPr>
          <a:xfrm>
            <a:off x="12008890" y="2938025"/>
            <a:ext cx="360534" cy="600891"/>
          </a:xfrm>
          <a:prstGeom prst="rect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7" name="Rettangolo 6"/>
          <p:cNvSpPr/>
          <p:nvPr/>
        </p:nvSpPr>
        <p:spPr>
          <a:xfrm>
            <a:off x="12008890" y="4121094"/>
            <a:ext cx="360534" cy="600891"/>
          </a:xfrm>
          <a:prstGeom prst="rect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8" name="Rettangolo 7"/>
          <p:cNvSpPr/>
          <p:nvPr/>
        </p:nvSpPr>
        <p:spPr>
          <a:xfrm>
            <a:off x="12008890" y="5363324"/>
            <a:ext cx="360534" cy="600891"/>
          </a:xfrm>
          <a:prstGeom prst="rect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371001" y="1460309"/>
            <a:ext cx="8693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ces années (1970-1980) le gouvernement de Guatemala avait une </a:t>
            </a:r>
            <a:b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grande hostilité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contre l’Église et </a:t>
            </a:r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persécutait jusqu’à la mort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 membres,  coupables de défendre, au nom de Jésus Christ, les droits des pauvres et des indigènes, injustement chassés de leurs propriétés, persécutés  et mis à mort.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480183" y="2915305"/>
            <a:ext cx="8570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FR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odium</a:t>
            </a:r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fidei</a:t>
            </a:r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 parte </a:t>
            </a:r>
            <a:r>
              <a:rPr lang="fr-FR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persecutoris</a:t>
            </a:r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 est demandé pour reconnaître le martyre, </a:t>
            </a:r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 ce qu’on exprime contre ceux qui  agissent au nom de leur foi.</a:t>
            </a:r>
            <a:endParaRPr lang="en-US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755709" y="3958105"/>
            <a:ext cx="9294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Frères des Écoles Chrétiennes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avaient plusieurs institutions où ils </a:t>
            </a:r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accueillaient </a:t>
            </a:r>
            <a:r>
              <a:rPr lang="fr-FR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exsclusivement</a:t>
            </a:r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jeunes “indigènes”.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Frère James était sous directeur  </a:t>
            </a:r>
            <a:b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 Centro </a:t>
            </a: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Indígena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Salle de Huehuetenango.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869747" y="5202104"/>
            <a:ext cx="10167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’”</a:t>
            </a:r>
            <a:r>
              <a:rPr lang="fr-FR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acceptatio</a:t>
            </a:r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martyrii</a:t>
            </a:r>
            <a:r>
              <a:rPr lang="fr-FR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 parte Servi Dei”.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Frère James a résisté aux pressions de ses parents et des Frères qui, lorsqu’il était aux États-Unis pour l’intervention chirurgicale  au genou, le suppliaient de ne pas revenir au Guatemala, étant donnée la situation dangereuse.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 rot="16200000">
            <a:off x="-809739" y="5040549"/>
            <a:ext cx="2142701" cy="523220"/>
          </a:xfrm>
          <a:prstGeom prst="rect">
            <a:avLst/>
          </a:prstGeom>
          <a:solidFill>
            <a:srgbClr val="9B1E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Indivisa Text Serif" pitchFamily="50" charset="0"/>
              </a:rPr>
              <a:t> </a:t>
            </a:r>
            <a:endParaRPr lang="en-US" sz="2800" dirty="0">
              <a:solidFill>
                <a:schemeClr val="bg1"/>
              </a:solidFill>
              <a:latin typeface="Indivisa Text Serif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martyre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 descr="tuta_mill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468" y="1255594"/>
            <a:ext cx="7464918" cy="538404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" y="4327395"/>
            <a:ext cx="5527342" cy="400110"/>
          </a:xfrm>
          <a:prstGeom prst="rect">
            <a:avLst/>
          </a:prstGeom>
          <a:solidFill>
            <a:srgbClr val="9B1E24"/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tenue du Frère montrant les trous de balles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 rot="16200000">
            <a:off x="8501390" y="3167389"/>
            <a:ext cx="6858002" cy="523220"/>
          </a:xfrm>
          <a:prstGeom prst="rect">
            <a:avLst/>
          </a:prstGeom>
          <a:solidFill>
            <a:srgbClr val="9B1E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Indivisa Text Serif" pitchFamily="50" charset="0"/>
              </a:rPr>
              <a:t> </a:t>
            </a:r>
            <a:endParaRPr lang="en-US" sz="2800" dirty="0">
              <a:solidFill>
                <a:schemeClr val="bg1"/>
              </a:solidFill>
              <a:latin typeface="Indivisa Text Serif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717</Words>
  <Application>Microsoft Office PowerPoint</Application>
  <PresentationFormat>Widescreen</PresentationFormat>
  <Paragraphs>133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Indivisa Text Serif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Fabio Parente</dc:creator>
  <cp:lastModifiedBy>Fabio Parente</cp:lastModifiedBy>
  <cp:revision>93</cp:revision>
  <dcterms:created xsi:type="dcterms:W3CDTF">2019-10-29T14:55:02Z</dcterms:created>
  <dcterms:modified xsi:type="dcterms:W3CDTF">2020-01-09T10:46:35Z</dcterms:modified>
</cp:coreProperties>
</file>